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6" r:id="rId8"/>
    <p:sldId id="268" r:id="rId9"/>
    <p:sldId id="270" r:id="rId10"/>
    <p:sldId id="261" r:id="rId11"/>
    <p:sldId id="262" r:id="rId12"/>
    <p:sldId id="263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0D15CB-3B1D-4FEF-B971-98458BDB8E11}" v="852" dt="2024-12-18T04:39:59.456"/>
    <p1510:client id="{FBE6FE20-7BFC-41C0-B7A8-2B1E979760A7}" v="728" dt="2024-12-18T04:36:49.6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81" autoAdjust="0"/>
    <p:restoredTop sz="94660"/>
  </p:normalViewPr>
  <p:slideViewPr>
    <p:cSldViewPr snapToGrid="0">
      <p:cViewPr varScale="1">
        <p:scale>
          <a:sx n="90" d="100"/>
          <a:sy n="90" d="100"/>
        </p:scale>
        <p:origin x="30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0F1A13-EAA7-415F-AC18-8EDA287805F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7183CD4-1B92-426F-8620-0A86009B1F10}">
      <dgm:prSet/>
      <dgm:spPr/>
      <dgm:t>
        <a:bodyPr/>
        <a:lstStyle/>
        <a:p>
          <a:r>
            <a:rPr lang="en-US" b="1"/>
            <a:t>Fluid Dynamics</a:t>
          </a:r>
          <a:r>
            <a:rPr lang="en-US"/>
            <a:t>: </a:t>
          </a:r>
          <a:r>
            <a:rPr lang="en-US" b="0"/>
            <a:t>Predict flow of air/water using Navier-Stokes equations</a:t>
          </a:r>
          <a:r>
            <a:rPr lang="en-US"/>
            <a:t>.</a:t>
          </a:r>
        </a:p>
      </dgm:t>
    </dgm:pt>
    <dgm:pt modelId="{096D4A57-49EB-48D2-8A4A-8A1A05D2D93E}" type="parTrans" cxnId="{3420045E-3D13-4FCE-9014-58ACEA5017E4}">
      <dgm:prSet/>
      <dgm:spPr/>
      <dgm:t>
        <a:bodyPr/>
        <a:lstStyle/>
        <a:p>
          <a:endParaRPr lang="en-US"/>
        </a:p>
      </dgm:t>
    </dgm:pt>
    <dgm:pt modelId="{32196688-ABD9-4098-87B9-37298FB44EB3}" type="sibTrans" cxnId="{3420045E-3D13-4FCE-9014-58ACEA5017E4}">
      <dgm:prSet/>
      <dgm:spPr/>
      <dgm:t>
        <a:bodyPr/>
        <a:lstStyle/>
        <a:p>
          <a:endParaRPr lang="en-US"/>
        </a:p>
      </dgm:t>
    </dgm:pt>
    <dgm:pt modelId="{9FA2B6C0-65D4-4583-BF30-DE5BC48E15A7}">
      <dgm:prSet/>
      <dgm:spPr/>
      <dgm:t>
        <a:bodyPr/>
        <a:lstStyle/>
        <a:p>
          <a:r>
            <a:rPr lang="en-US" b="1" dirty="0"/>
            <a:t>Heat Transfer</a:t>
          </a:r>
          <a:r>
            <a:rPr lang="en-US" dirty="0"/>
            <a:t>: </a:t>
          </a:r>
          <a:r>
            <a:rPr lang="en-US" b="0" dirty="0"/>
            <a:t>Analyze temperature distribution.</a:t>
          </a:r>
          <a:endParaRPr lang="en-US" dirty="0"/>
        </a:p>
      </dgm:t>
    </dgm:pt>
    <dgm:pt modelId="{BB48E20A-58E6-402C-A9AB-B9E7550FBFF0}" type="parTrans" cxnId="{52E152DF-1843-43B9-BDEE-C7CF40A12DD0}">
      <dgm:prSet/>
      <dgm:spPr/>
      <dgm:t>
        <a:bodyPr/>
        <a:lstStyle/>
        <a:p>
          <a:endParaRPr lang="en-US"/>
        </a:p>
      </dgm:t>
    </dgm:pt>
    <dgm:pt modelId="{D191D7DB-9A55-4E22-BAEE-7B931E565520}" type="sibTrans" cxnId="{52E152DF-1843-43B9-BDEE-C7CF40A12DD0}">
      <dgm:prSet/>
      <dgm:spPr/>
      <dgm:t>
        <a:bodyPr/>
        <a:lstStyle/>
        <a:p>
          <a:endParaRPr lang="en-US"/>
        </a:p>
      </dgm:t>
    </dgm:pt>
    <dgm:pt modelId="{A245E86E-3201-434A-B467-E4E6F22AE15C}">
      <dgm:prSet/>
      <dgm:spPr/>
      <dgm:t>
        <a:bodyPr/>
        <a:lstStyle/>
        <a:p>
          <a:r>
            <a:rPr lang="en-US" b="1" dirty="0"/>
            <a:t>Structural Analysis</a:t>
          </a:r>
          <a:r>
            <a:rPr lang="en-US" dirty="0"/>
            <a:t>: </a:t>
          </a:r>
          <a:r>
            <a:rPr lang="en-US" b="0" dirty="0"/>
            <a:t>Stress and strain in materials.</a:t>
          </a:r>
          <a:endParaRPr lang="en-US" dirty="0"/>
        </a:p>
      </dgm:t>
    </dgm:pt>
    <dgm:pt modelId="{EC9FF60F-591B-44B6-9828-8D2587FEF801}" type="parTrans" cxnId="{8D73A81F-6E92-4056-8DD9-06679B69C8D9}">
      <dgm:prSet/>
      <dgm:spPr/>
      <dgm:t>
        <a:bodyPr/>
        <a:lstStyle/>
        <a:p>
          <a:endParaRPr lang="en-US"/>
        </a:p>
      </dgm:t>
    </dgm:pt>
    <dgm:pt modelId="{22C0E271-2FBF-4CE0-9F8B-2DB66121412C}" type="sibTrans" cxnId="{8D73A81F-6E92-4056-8DD9-06679B69C8D9}">
      <dgm:prSet/>
      <dgm:spPr/>
      <dgm:t>
        <a:bodyPr/>
        <a:lstStyle/>
        <a:p>
          <a:endParaRPr lang="en-US"/>
        </a:p>
      </dgm:t>
    </dgm:pt>
    <dgm:pt modelId="{A4A8C051-BA4E-40CA-B9BD-E6242C672838}">
      <dgm:prSet/>
      <dgm:spPr/>
      <dgm:t>
        <a:bodyPr/>
        <a:lstStyle/>
        <a:p>
          <a:r>
            <a:rPr lang="en-US" b="1"/>
            <a:t>Quantum Mechanics</a:t>
          </a:r>
          <a:r>
            <a:rPr lang="en-US"/>
            <a:t>: </a:t>
          </a:r>
          <a:r>
            <a:rPr lang="en-US" b="0"/>
            <a:t>Solve Schrödinger’s equation.</a:t>
          </a:r>
          <a:endParaRPr lang="en-US"/>
        </a:p>
      </dgm:t>
    </dgm:pt>
    <dgm:pt modelId="{8590E1CD-D263-4DB6-AED8-D3595CADDD1A}" type="parTrans" cxnId="{36078A8B-592A-4D43-850A-9C375B3355B8}">
      <dgm:prSet/>
      <dgm:spPr/>
      <dgm:t>
        <a:bodyPr/>
        <a:lstStyle/>
        <a:p>
          <a:endParaRPr lang="en-US"/>
        </a:p>
      </dgm:t>
    </dgm:pt>
    <dgm:pt modelId="{F31CB77C-1302-499C-B7DA-C94695BA6F3D}" type="sibTrans" cxnId="{36078A8B-592A-4D43-850A-9C375B3355B8}">
      <dgm:prSet/>
      <dgm:spPr/>
      <dgm:t>
        <a:bodyPr/>
        <a:lstStyle/>
        <a:p>
          <a:endParaRPr lang="en-US"/>
        </a:p>
      </dgm:t>
    </dgm:pt>
    <dgm:pt modelId="{CFC1944A-9A2E-48D9-AD95-93DDF8AF96D6}">
      <dgm:prSet/>
      <dgm:spPr/>
      <dgm:t>
        <a:bodyPr/>
        <a:lstStyle/>
        <a:p>
          <a:r>
            <a:rPr lang="en-US" b="1"/>
            <a:t>Inverse Problems</a:t>
          </a:r>
          <a:r>
            <a:rPr lang="en-US"/>
            <a:t>: </a:t>
          </a:r>
          <a:r>
            <a:rPr lang="en-US" b="0"/>
            <a:t>Discover hidden parameters from limited data.</a:t>
          </a:r>
          <a:endParaRPr lang="en-US"/>
        </a:p>
      </dgm:t>
    </dgm:pt>
    <dgm:pt modelId="{32EC2A19-EF13-4FA7-B222-22D6948AA098}" type="parTrans" cxnId="{0D95ADBB-89F6-4F0E-88BB-E98FD94D8B2B}">
      <dgm:prSet/>
      <dgm:spPr/>
      <dgm:t>
        <a:bodyPr/>
        <a:lstStyle/>
        <a:p>
          <a:endParaRPr lang="en-US"/>
        </a:p>
      </dgm:t>
    </dgm:pt>
    <dgm:pt modelId="{E90B250A-4C08-40A2-8927-2309C3ED8D52}" type="sibTrans" cxnId="{0D95ADBB-89F6-4F0E-88BB-E98FD94D8B2B}">
      <dgm:prSet/>
      <dgm:spPr/>
      <dgm:t>
        <a:bodyPr/>
        <a:lstStyle/>
        <a:p>
          <a:endParaRPr lang="en-US"/>
        </a:p>
      </dgm:t>
    </dgm:pt>
    <dgm:pt modelId="{67322AE7-863F-425A-A515-C67D61F019FB}" type="pres">
      <dgm:prSet presAssocID="{730F1A13-EAA7-415F-AC18-8EDA287805F1}" presName="linear" presStyleCnt="0">
        <dgm:presLayoutVars>
          <dgm:animLvl val="lvl"/>
          <dgm:resizeHandles val="exact"/>
        </dgm:presLayoutVars>
      </dgm:prSet>
      <dgm:spPr/>
    </dgm:pt>
    <dgm:pt modelId="{7307A328-1D11-478C-8531-918F212E189D}" type="pres">
      <dgm:prSet presAssocID="{A7183CD4-1B92-426F-8620-0A86009B1F1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BCFF475-9A92-496E-813E-D0F90805AF1B}" type="pres">
      <dgm:prSet presAssocID="{32196688-ABD9-4098-87B9-37298FB44EB3}" presName="spacer" presStyleCnt="0"/>
      <dgm:spPr/>
    </dgm:pt>
    <dgm:pt modelId="{C65D8F20-003F-4448-B4F8-11D9C571D4B1}" type="pres">
      <dgm:prSet presAssocID="{9FA2B6C0-65D4-4583-BF30-DE5BC48E15A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01BC681-0A95-404D-9D34-BF29FFF757AE}" type="pres">
      <dgm:prSet presAssocID="{D191D7DB-9A55-4E22-BAEE-7B931E565520}" presName="spacer" presStyleCnt="0"/>
      <dgm:spPr/>
    </dgm:pt>
    <dgm:pt modelId="{FCD40212-346D-47F0-AEFB-CCD5F89502C4}" type="pres">
      <dgm:prSet presAssocID="{A245E86E-3201-434A-B467-E4E6F22AE15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FB6AF07-E1C0-4AB3-9BC5-8679AE1A41D1}" type="pres">
      <dgm:prSet presAssocID="{22C0E271-2FBF-4CE0-9F8B-2DB66121412C}" presName="spacer" presStyleCnt="0"/>
      <dgm:spPr/>
    </dgm:pt>
    <dgm:pt modelId="{F48D2A1B-CBFC-42E4-BC80-5C7789C97171}" type="pres">
      <dgm:prSet presAssocID="{A4A8C051-BA4E-40CA-B9BD-E6242C67283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7AA1B9B-CC1E-499C-BE41-D50EC5CAF361}" type="pres">
      <dgm:prSet presAssocID="{F31CB77C-1302-499C-B7DA-C94695BA6F3D}" presName="spacer" presStyleCnt="0"/>
      <dgm:spPr/>
    </dgm:pt>
    <dgm:pt modelId="{75F50816-40FE-47B2-92DA-89F62C87C9EC}" type="pres">
      <dgm:prSet presAssocID="{CFC1944A-9A2E-48D9-AD95-93DDF8AF96D6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A227E80B-4775-47FA-B4EE-3AAC64002322}" type="presOf" srcId="{730F1A13-EAA7-415F-AC18-8EDA287805F1}" destId="{67322AE7-863F-425A-A515-C67D61F019FB}" srcOrd="0" destOrd="0" presId="urn:microsoft.com/office/officeart/2005/8/layout/vList2"/>
    <dgm:cxn modelId="{8D73A81F-6E92-4056-8DD9-06679B69C8D9}" srcId="{730F1A13-EAA7-415F-AC18-8EDA287805F1}" destId="{A245E86E-3201-434A-B467-E4E6F22AE15C}" srcOrd="2" destOrd="0" parTransId="{EC9FF60F-591B-44B6-9828-8D2587FEF801}" sibTransId="{22C0E271-2FBF-4CE0-9F8B-2DB66121412C}"/>
    <dgm:cxn modelId="{3420045E-3D13-4FCE-9014-58ACEA5017E4}" srcId="{730F1A13-EAA7-415F-AC18-8EDA287805F1}" destId="{A7183CD4-1B92-426F-8620-0A86009B1F10}" srcOrd="0" destOrd="0" parTransId="{096D4A57-49EB-48D2-8A4A-8A1A05D2D93E}" sibTransId="{32196688-ABD9-4098-87B9-37298FB44EB3}"/>
    <dgm:cxn modelId="{08B05B73-3C3A-46A7-B434-7C203D06A7E5}" type="presOf" srcId="{9FA2B6C0-65D4-4583-BF30-DE5BC48E15A7}" destId="{C65D8F20-003F-4448-B4F8-11D9C571D4B1}" srcOrd="0" destOrd="0" presId="urn:microsoft.com/office/officeart/2005/8/layout/vList2"/>
    <dgm:cxn modelId="{35E19E5A-9EF3-4E7F-95E7-660BA23C47A6}" type="presOf" srcId="{A245E86E-3201-434A-B467-E4E6F22AE15C}" destId="{FCD40212-346D-47F0-AEFB-CCD5F89502C4}" srcOrd="0" destOrd="0" presId="urn:microsoft.com/office/officeart/2005/8/layout/vList2"/>
    <dgm:cxn modelId="{36078A8B-592A-4D43-850A-9C375B3355B8}" srcId="{730F1A13-EAA7-415F-AC18-8EDA287805F1}" destId="{A4A8C051-BA4E-40CA-B9BD-E6242C672838}" srcOrd="3" destOrd="0" parTransId="{8590E1CD-D263-4DB6-AED8-D3595CADDD1A}" sibTransId="{F31CB77C-1302-499C-B7DA-C94695BA6F3D}"/>
    <dgm:cxn modelId="{0D95ADBB-89F6-4F0E-88BB-E98FD94D8B2B}" srcId="{730F1A13-EAA7-415F-AC18-8EDA287805F1}" destId="{CFC1944A-9A2E-48D9-AD95-93DDF8AF96D6}" srcOrd="4" destOrd="0" parTransId="{32EC2A19-EF13-4FA7-B222-22D6948AA098}" sibTransId="{E90B250A-4C08-40A2-8927-2309C3ED8D52}"/>
    <dgm:cxn modelId="{52E152DF-1843-43B9-BDEE-C7CF40A12DD0}" srcId="{730F1A13-EAA7-415F-AC18-8EDA287805F1}" destId="{9FA2B6C0-65D4-4583-BF30-DE5BC48E15A7}" srcOrd="1" destOrd="0" parTransId="{BB48E20A-58E6-402C-A9AB-B9E7550FBFF0}" sibTransId="{D191D7DB-9A55-4E22-BAEE-7B931E565520}"/>
    <dgm:cxn modelId="{8056EBE0-FDFD-4507-800F-3199A6BFADE2}" type="presOf" srcId="{CFC1944A-9A2E-48D9-AD95-93DDF8AF96D6}" destId="{75F50816-40FE-47B2-92DA-89F62C87C9EC}" srcOrd="0" destOrd="0" presId="urn:microsoft.com/office/officeart/2005/8/layout/vList2"/>
    <dgm:cxn modelId="{D8B962E1-910F-4BAA-9DB0-799D73181AED}" type="presOf" srcId="{A4A8C051-BA4E-40CA-B9BD-E6242C672838}" destId="{F48D2A1B-CBFC-42E4-BC80-5C7789C97171}" srcOrd="0" destOrd="0" presId="urn:microsoft.com/office/officeart/2005/8/layout/vList2"/>
    <dgm:cxn modelId="{A4A278ED-C541-4B60-843F-26ED7B0AA78C}" type="presOf" srcId="{A7183CD4-1B92-426F-8620-0A86009B1F10}" destId="{7307A328-1D11-478C-8531-918F212E189D}" srcOrd="0" destOrd="0" presId="urn:microsoft.com/office/officeart/2005/8/layout/vList2"/>
    <dgm:cxn modelId="{5D2F0F8F-EBEB-4035-ACE2-5E6C137EFDEA}" type="presParOf" srcId="{67322AE7-863F-425A-A515-C67D61F019FB}" destId="{7307A328-1D11-478C-8531-918F212E189D}" srcOrd="0" destOrd="0" presId="urn:microsoft.com/office/officeart/2005/8/layout/vList2"/>
    <dgm:cxn modelId="{7497A442-55B6-4BE4-B9F3-5DE9FAD53B49}" type="presParOf" srcId="{67322AE7-863F-425A-A515-C67D61F019FB}" destId="{CBCFF475-9A92-496E-813E-D0F90805AF1B}" srcOrd="1" destOrd="0" presId="urn:microsoft.com/office/officeart/2005/8/layout/vList2"/>
    <dgm:cxn modelId="{F2F8DF72-1C99-4FFB-A75A-60864759C7B8}" type="presParOf" srcId="{67322AE7-863F-425A-A515-C67D61F019FB}" destId="{C65D8F20-003F-4448-B4F8-11D9C571D4B1}" srcOrd="2" destOrd="0" presId="urn:microsoft.com/office/officeart/2005/8/layout/vList2"/>
    <dgm:cxn modelId="{1DE9B177-7088-466C-B5C5-5B81F494C983}" type="presParOf" srcId="{67322AE7-863F-425A-A515-C67D61F019FB}" destId="{C01BC681-0A95-404D-9D34-BF29FFF757AE}" srcOrd="3" destOrd="0" presId="urn:microsoft.com/office/officeart/2005/8/layout/vList2"/>
    <dgm:cxn modelId="{EA42F403-D37C-446D-84FE-97CABB86DBD7}" type="presParOf" srcId="{67322AE7-863F-425A-A515-C67D61F019FB}" destId="{FCD40212-346D-47F0-AEFB-CCD5F89502C4}" srcOrd="4" destOrd="0" presId="urn:microsoft.com/office/officeart/2005/8/layout/vList2"/>
    <dgm:cxn modelId="{628AF38B-C2E2-401C-9E6F-92920EBBE5CE}" type="presParOf" srcId="{67322AE7-863F-425A-A515-C67D61F019FB}" destId="{4FB6AF07-E1C0-4AB3-9BC5-8679AE1A41D1}" srcOrd="5" destOrd="0" presId="urn:microsoft.com/office/officeart/2005/8/layout/vList2"/>
    <dgm:cxn modelId="{2CC017A1-932E-4E8A-AE7A-EAEC0C688C82}" type="presParOf" srcId="{67322AE7-863F-425A-A515-C67D61F019FB}" destId="{F48D2A1B-CBFC-42E4-BC80-5C7789C97171}" srcOrd="6" destOrd="0" presId="urn:microsoft.com/office/officeart/2005/8/layout/vList2"/>
    <dgm:cxn modelId="{F98AFD60-89C0-4D09-B7A9-DDB9FC6989CB}" type="presParOf" srcId="{67322AE7-863F-425A-A515-C67D61F019FB}" destId="{37AA1B9B-CC1E-499C-BE41-D50EC5CAF361}" srcOrd="7" destOrd="0" presId="urn:microsoft.com/office/officeart/2005/8/layout/vList2"/>
    <dgm:cxn modelId="{7863C533-A822-414D-B4C6-517E56102D95}" type="presParOf" srcId="{67322AE7-863F-425A-A515-C67D61F019FB}" destId="{75F50816-40FE-47B2-92DA-89F62C87C9E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7B0BD8-10DF-48CD-B27C-053370D223E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35EAA9-028C-451F-96ED-A14148694CD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Training is Slow</a:t>
          </a:r>
          <a:r>
            <a:rPr lang="en-US"/>
            <a:t>: Physics loss makes it tricky to optimize.</a:t>
          </a:r>
        </a:p>
      </dgm:t>
    </dgm:pt>
    <dgm:pt modelId="{695E96B0-8550-47D8-B460-3DB8F1E059ED}" type="parTrans" cxnId="{E84DA20B-584A-42C8-8185-D047B1D0FF99}">
      <dgm:prSet/>
      <dgm:spPr/>
      <dgm:t>
        <a:bodyPr/>
        <a:lstStyle/>
        <a:p>
          <a:endParaRPr lang="en-US"/>
        </a:p>
      </dgm:t>
    </dgm:pt>
    <dgm:pt modelId="{9BC9354D-46A0-424E-900F-5936E74D5993}" type="sibTrans" cxnId="{E84DA20B-584A-42C8-8185-D047B1D0FF99}">
      <dgm:prSet/>
      <dgm:spPr/>
      <dgm:t>
        <a:bodyPr/>
        <a:lstStyle/>
        <a:p>
          <a:endParaRPr lang="en-US"/>
        </a:p>
      </dgm:t>
    </dgm:pt>
    <dgm:pt modelId="{91466E6E-8730-4B42-AADE-2A6D4B3E30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Accuracy Issues</a:t>
          </a:r>
          <a:r>
            <a:rPr lang="en-US"/>
            <a:t>: Struggles near boundaries or sharp changes.</a:t>
          </a:r>
        </a:p>
      </dgm:t>
    </dgm:pt>
    <dgm:pt modelId="{77F9E557-1335-4A05-B3A0-EE7760168A44}" type="parTrans" cxnId="{97085D21-889F-4751-88A8-C682EC9BE827}">
      <dgm:prSet/>
      <dgm:spPr/>
      <dgm:t>
        <a:bodyPr/>
        <a:lstStyle/>
        <a:p>
          <a:endParaRPr lang="en-US"/>
        </a:p>
      </dgm:t>
    </dgm:pt>
    <dgm:pt modelId="{4B4B90B5-A019-4E05-859F-487D62CC2479}" type="sibTrans" cxnId="{97085D21-889F-4751-88A8-C682EC9BE827}">
      <dgm:prSet/>
      <dgm:spPr/>
      <dgm:t>
        <a:bodyPr/>
        <a:lstStyle/>
        <a:p>
          <a:endParaRPr lang="en-US"/>
        </a:p>
      </dgm:t>
    </dgm:pt>
    <dgm:pt modelId="{972B7DD7-78A0-441F-873D-E9D79E4C263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High Computational Cost</a:t>
          </a:r>
          <a:r>
            <a:rPr lang="en-US"/>
            <a:t> for very large networks.</a:t>
          </a:r>
        </a:p>
      </dgm:t>
    </dgm:pt>
    <dgm:pt modelId="{188B040C-BE20-4088-A821-24D3B76034AA}" type="parTrans" cxnId="{723A1123-D87B-43EA-BDA2-92081278BA35}">
      <dgm:prSet/>
      <dgm:spPr/>
      <dgm:t>
        <a:bodyPr/>
        <a:lstStyle/>
        <a:p>
          <a:endParaRPr lang="en-US"/>
        </a:p>
      </dgm:t>
    </dgm:pt>
    <dgm:pt modelId="{37DF7790-10A8-42BC-BC8C-16C520E19BEB}" type="sibTrans" cxnId="{723A1123-D87B-43EA-BDA2-92081278BA35}">
      <dgm:prSet/>
      <dgm:spPr/>
      <dgm:t>
        <a:bodyPr/>
        <a:lstStyle/>
        <a:p>
          <a:endParaRPr lang="en-US"/>
        </a:p>
      </dgm:t>
    </dgm:pt>
    <dgm:pt modelId="{F47FDDDD-20EF-4453-A5F5-7D44E5919CE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Tuning Parameters</a:t>
          </a:r>
          <a:r>
            <a:rPr lang="en-US"/>
            <a:t>: Choosing the right network architecture.</a:t>
          </a:r>
        </a:p>
      </dgm:t>
    </dgm:pt>
    <dgm:pt modelId="{EFF05F66-1929-4A52-A1E3-E8EF34642DB2}" type="parTrans" cxnId="{1661FC01-1FDA-4D3C-8D4B-FDF0BD8E49F6}">
      <dgm:prSet/>
      <dgm:spPr/>
      <dgm:t>
        <a:bodyPr/>
        <a:lstStyle/>
        <a:p>
          <a:endParaRPr lang="en-US"/>
        </a:p>
      </dgm:t>
    </dgm:pt>
    <dgm:pt modelId="{73E41B2C-628B-407C-9F1C-A1567D4655E5}" type="sibTrans" cxnId="{1661FC01-1FDA-4D3C-8D4B-FDF0BD8E49F6}">
      <dgm:prSet/>
      <dgm:spPr/>
      <dgm:t>
        <a:bodyPr/>
        <a:lstStyle/>
        <a:p>
          <a:endParaRPr lang="en-US"/>
        </a:p>
      </dgm:t>
    </dgm:pt>
    <dgm:pt modelId="{99615D6B-7A6A-44A7-9995-5A1C15ECAB5B}" type="pres">
      <dgm:prSet presAssocID="{CB7B0BD8-10DF-48CD-B27C-053370D223E3}" presName="root" presStyleCnt="0">
        <dgm:presLayoutVars>
          <dgm:dir/>
          <dgm:resizeHandles val="exact"/>
        </dgm:presLayoutVars>
      </dgm:prSet>
      <dgm:spPr/>
    </dgm:pt>
    <dgm:pt modelId="{7ACE0A5A-6CC0-4AD2-BB36-0FF060CE18FA}" type="pres">
      <dgm:prSet presAssocID="{2C35EAA9-028C-451F-96ED-A14148694CDB}" presName="compNode" presStyleCnt="0"/>
      <dgm:spPr/>
    </dgm:pt>
    <dgm:pt modelId="{064D4D0A-A5CB-4CA3-87A9-76C939712BB9}" type="pres">
      <dgm:prSet presAssocID="{2C35EAA9-028C-451F-96ED-A14148694CDB}" presName="bgRect" presStyleLbl="bgShp" presStyleIdx="0" presStyleCnt="4"/>
      <dgm:spPr/>
    </dgm:pt>
    <dgm:pt modelId="{ACBCF2E8-BBFA-4239-84C9-86F087533EA5}" type="pres">
      <dgm:prSet presAssocID="{2C35EAA9-028C-451F-96ED-A14148694CD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4870004-60DD-4F97-8819-302EAE128933}" type="pres">
      <dgm:prSet presAssocID="{2C35EAA9-028C-451F-96ED-A14148694CDB}" presName="spaceRect" presStyleCnt="0"/>
      <dgm:spPr/>
    </dgm:pt>
    <dgm:pt modelId="{47047FEE-C6CF-40EA-AB4E-064078D52C07}" type="pres">
      <dgm:prSet presAssocID="{2C35EAA9-028C-451F-96ED-A14148694CDB}" presName="parTx" presStyleLbl="revTx" presStyleIdx="0" presStyleCnt="4">
        <dgm:presLayoutVars>
          <dgm:chMax val="0"/>
          <dgm:chPref val="0"/>
        </dgm:presLayoutVars>
      </dgm:prSet>
      <dgm:spPr/>
    </dgm:pt>
    <dgm:pt modelId="{50636AE1-F0BA-44FB-836C-F4F0A55C4535}" type="pres">
      <dgm:prSet presAssocID="{9BC9354D-46A0-424E-900F-5936E74D5993}" presName="sibTrans" presStyleCnt="0"/>
      <dgm:spPr/>
    </dgm:pt>
    <dgm:pt modelId="{0F3DF4B1-3E19-4DB6-A655-26CC9AE97550}" type="pres">
      <dgm:prSet presAssocID="{91466E6E-8730-4B42-AADE-2A6D4B3E307E}" presName="compNode" presStyleCnt="0"/>
      <dgm:spPr/>
    </dgm:pt>
    <dgm:pt modelId="{27128FD3-DA3D-4436-8E87-0A207C8F1C16}" type="pres">
      <dgm:prSet presAssocID="{91466E6E-8730-4B42-AADE-2A6D4B3E307E}" presName="bgRect" presStyleLbl="bgShp" presStyleIdx="1" presStyleCnt="4"/>
      <dgm:spPr/>
    </dgm:pt>
    <dgm:pt modelId="{D2D71525-ABD3-4667-99C0-33667BFD7E12}" type="pres">
      <dgm:prSet presAssocID="{91466E6E-8730-4B42-AADE-2A6D4B3E307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DF074B08-0B25-46F9-B9DD-1C3E7E23713B}" type="pres">
      <dgm:prSet presAssocID="{91466E6E-8730-4B42-AADE-2A6D4B3E307E}" presName="spaceRect" presStyleCnt="0"/>
      <dgm:spPr/>
    </dgm:pt>
    <dgm:pt modelId="{7D50569B-10C9-4A71-9CA6-3A099C8FB1D7}" type="pres">
      <dgm:prSet presAssocID="{91466E6E-8730-4B42-AADE-2A6D4B3E307E}" presName="parTx" presStyleLbl="revTx" presStyleIdx="1" presStyleCnt="4">
        <dgm:presLayoutVars>
          <dgm:chMax val="0"/>
          <dgm:chPref val="0"/>
        </dgm:presLayoutVars>
      </dgm:prSet>
      <dgm:spPr/>
    </dgm:pt>
    <dgm:pt modelId="{0183BA9C-1361-4E18-9073-CCAD00721496}" type="pres">
      <dgm:prSet presAssocID="{4B4B90B5-A019-4E05-859F-487D62CC2479}" presName="sibTrans" presStyleCnt="0"/>
      <dgm:spPr/>
    </dgm:pt>
    <dgm:pt modelId="{B5049DA9-230D-4A28-8A08-50EBDC3F1AF6}" type="pres">
      <dgm:prSet presAssocID="{972B7DD7-78A0-441F-873D-E9D79E4C263D}" presName="compNode" presStyleCnt="0"/>
      <dgm:spPr/>
    </dgm:pt>
    <dgm:pt modelId="{15587451-712B-4A66-A372-CDE4A7496484}" type="pres">
      <dgm:prSet presAssocID="{972B7DD7-78A0-441F-873D-E9D79E4C263D}" presName="bgRect" presStyleLbl="bgShp" presStyleIdx="2" presStyleCnt="4"/>
      <dgm:spPr/>
    </dgm:pt>
    <dgm:pt modelId="{88ED8B48-55A0-4AC3-BFEA-746C5E3A1948}" type="pres">
      <dgm:prSet presAssocID="{972B7DD7-78A0-441F-873D-E9D79E4C263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"/>
        </a:ext>
      </dgm:extLst>
    </dgm:pt>
    <dgm:pt modelId="{4F007D9B-DEFB-4E0E-B401-C4CB10D0E5CC}" type="pres">
      <dgm:prSet presAssocID="{972B7DD7-78A0-441F-873D-E9D79E4C263D}" presName="spaceRect" presStyleCnt="0"/>
      <dgm:spPr/>
    </dgm:pt>
    <dgm:pt modelId="{F98F3320-59A0-491F-90F6-2FD8965E9A84}" type="pres">
      <dgm:prSet presAssocID="{972B7DD7-78A0-441F-873D-E9D79E4C263D}" presName="parTx" presStyleLbl="revTx" presStyleIdx="2" presStyleCnt="4">
        <dgm:presLayoutVars>
          <dgm:chMax val="0"/>
          <dgm:chPref val="0"/>
        </dgm:presLayoutVars>
      </dgm:prSet>
      <dgm:spPr/>
    </dgm:pt>
    <dgm:pt modelId="{5C5AA727-66EA-4694-9E84-8954A2641125}" type="pres">
      <dgm:prSet presAssocID="{37DF7790-10A8-42BC-BC8C-16C520E19BEB}" presName="sibTrans" presStyleCnt="0"/>
      <dgm:spPr/>
    </dgm:pt>
    <dgm:pt modelId="{451ACFE5-C379-4F78-B0AA-3C556725F000}" type="pres">
      <dgm:prSet presAssocID="{F47FDDDD-20EF-4453-A5F5-7D44E5919CE2}" presName="compNode" presStyleCnt="0"/>
      <dgm:spPr/>
    </dgm:pt>
    <dgm:pt modelId="{2C063FF4-BE4C-43E3-9766-E63C02AEE7A9}" type="pres">
      <dgm:prSet presAssocID="{F47FDDDD-20EF-4453-A5F5-7D44E5919CE2}" presName="bgRect" presStyleLbl="bgShp" presStyleIdx="3" presStyleCnt="4"/>
      <dgm:spPr/>
    </dgm:pt>
    <dgm:pt modelId="{DF3E71AE-C307-4231-AD5D-7268BF9A7900}" type="pres">
      <dgm:prSet presAssocID="{F47FDDDD-20EF-4453-A5F5-7D44E5919CE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DB0191FC-F0BF-4FCF-9627-A0F0E78A0FF4}" type="pres">
      <dgm:prSet presAssocID="{F47FDDDD-20EF-4453-A5F5-7D44E5919CE2}" presName="spaceRect" presStyleCnt="0"/>
      <dgm:spPr/>
    </dgm:pt>
    <dgm:pt modelId="{F1B8251C-6F0A-4082-9308-CE618E1A182D}" type="pres">
      <dgm:prSet presAssocID="{F47FDDDD-20EF-4453-A5F5-7D44E5919CE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661FC01-1FDA-4D3C-8D4B-FDF0BD8E49F6}" srcId="{CB7B0BD8-10DF-48CD-B27C-053370D223E3}" destId="{F47FDDDD-20EF-4453-A5F5-7D44E5919CE2}" srcOrd="3" destOrd="0" parTransId="{EFF05F66-1929-4A52-A1E3-E8EF34642DB2}" sibTransId="{73E41B2C-628B-407C-9F1C-A1567D4655E5}"/>
    <dgm:cxn modelId="{E84DA20B-584A-42C8-8185-D047B1D0FF99}" srcId="{CB7B0BD8-10DF-48CD-B27C-053370D223E3}" destId="{2C35EAA9-028C-451F-96ED-A14148694CDB}" srcOrd="0" destOrd="0" parTransId="{695E96B0-8550-47D8-B460-3DB8F1E059ED}" sibTransId="{9BC9354D-46A0-424E-900F-5936E74D5993}"/>
    <dgm:cxn modelId="{97085D21-889F-4751-88A8-C682EC9BE827}" srcId="{CB7B0BD8-10DF-48CD-B27C-053370D223E3}" destId="{91466E6E-8730-4B42-AADE-2A6D4B3E307E}" srcOrd="1" destOrd="0" parTransId="{77F9E557-1335-4A05-B3A0-EE7760168A44}" sibTransId="{4B4B90B5-A019-4E05-859F-487D62CC2479}"/>
    <dgm:cxn modelId="{723A1123-D87B-43EA-BDA2-92081278BA35}" srcId="{CB7B0BD8-10DF-48CD-B27C-053370D223E3}" destId="{972B7DD7-78A0-441F-873D-E9D79E4C263D}" srcOrd="2" destOrd="0" parTransId="{188B040C-BE20-4088-A821-24D3B76034AA}" sibTransId="{37DF7790-10A8-42BC-BC8C-16C520E19BEB}"/>
    <dgm:cxn modelId="{94A39F64-376F-4C8B-ABC0-F47B61421BA8}" type="presOf" srcId="{972B7DD7-78A0-441F-873D-E9D79E4C263D}" destId="{F98F3320-59A0-491F-90F6-2FD8965E9A84}" srcOrd="0" destOrd="0" presId="urn:microsoft.com/office/officeart/2018/2/layout/IconVerticalSolidList"/>
    <dgm:cxn modelId="{FC700779-1E92-4F16-AAAE-46DDB454BB67}" type="presOf" srcId="{91466E6E-8730-4B42-AADE-2A6D4B3E307E}" destId="{7D50569B-10C9-4A71-9CA6-3A099C8FB1D7}" srcOrd="0" destOrd="0" presId="urn:microsoft.com/office/officeart/2018/2/layout/IconVerticalSolidList"/>
    <dgm:cxn modelId="{B62EE2A9-AE2E-4E89-B4B3-559A8E05D01C}" type="presOf" srcId="{F47FDDDD-20EF-4453-A5F5-7D44E5919CE2}" destId="{F1B8251C-6F0A-4082-9308-CE618E1A182D}" srcOrd="0" destOrd="0" presId="urn:microsoft.com/office/officeart/2018/2/layout/IconVerticalSolidList"/>
    <dgm:cxn modelId="{957B31C0-861A-44E6-8F84-C232EBD9A213}" type="presOf" srcId="{2C35EAA9-028C-451F-96ED-A14148694CDB}" destId="{47047FEE-C6CF-40EA-AB4E-064078D52C07}" srcOrd="0" destOrd="0" presId="urn:microsoft.com/office/officeart/2018/2/layout/IconVerticalSolidList"/>
    <dgm:cxn modelId="{AD9AD6E0-A3E6-407E-86B9-257C7ECFCFDA}" type="presOf" srcId="{CB7B0BD8-10DF-48CD-B27C-053370D223E3}" destId="{99615D6B-7A6A-44A7-9995-5A1C15ECAB5B}" srcOrd="0" destOrd="0" presId="urn:microsoft.com/office/officeart/2018/2/layout/IconVerticalSolidList"/>
    <dgm:cxn modelId="{F728C062-B1DC-403E-9E85-B2EF629AAB4E}" type="presParOf" srcId="{99615D6B-7A6A-44A7-9995-5A1C15ECAB5B}" destId="{7ACE0A5A-6CC0-4AD2-BB36-0FF060CE18FA}" srcOrd="0" destOrd="0" presId="urn:microsoft.com/office/officeart/2018/2/layout/IconVerticalSolidList"/>
    <dgm:cxn modelId="{16C53E5B-C921-469B-B5C4-5DE7DEBD4CF4}" type="presParOf" srcId="{7ACE0A5A-6CC0-4AD2-BB36-0FF060CE18FA}" destId="{064D4D0A-A5CB-4CA3-87A9-76C939712BB9}" srcOrd="0" destOrd="0" presId="urn:microsoft.com/office/officeart/2018/2/layout/IconVerticalSolidList"/>
    <dgm:cxn modelId="{C389AC96-32EE-4DD5-A1FE-D63B5599AC64}" type="presParOf" srcId="{7ACE0A5A-6CC0-4AD2-BB36-0FF060CE18FA}" destId="{ACBCF2E8-BBFA-4239-84C9-86F087533EA5}" srcOrd="1" destOrd="0" presId="urn:microsoft.com/office/officeart/2018/2/layout/IconVerticalSolidList"/>
    <dgm:cxn modelId="{1CEB31CF-6853-456C-BB6C-4B77A505D32C}" type="presParOf" srcId="{7ACE0A5A-6CC0-4AD2-BB36-0FF060CE18FA}" destId="{44870004-60DD-4F97-8819-302EAE128933}" srcOrd="2" destOrd="0" presId="urn:microsoft.com/office/officeart/2018/2/layout/IconVerticalSolidList"/>
    <dgm:cxn modelId="{C9454ABA-BC75-4270-8C62-A6242068DAA4}" type="presParOf" srcId="{7ACE0A5A-6CC0-4AD2-BB36-0FF060CE18FA}" destId="{47047FEE-C6CF-40EA-AB4E-064078D52C07}" srcOrd="3" destOrd="0" presId="urn:microsoft.com/office/officeart/2018/2/layout/IconVerticalSolidList"/>
    <dgm:cxn modelId="{126024AD-3BD0-4490-9EB6-DC6609A7B04B}" type="presParOf" srcId="{99615D6B-7A6A-44A7-9995-5A1C15ECAB5B}" destId="{50636AE1-F0BA-44FB-836C-F4F0A55C4535}" srcOrd="1" destOrd="0" presId="urn:microsoft.com/office/officeart/2018/2/layout/IconVerticalSolidList"/>
    <dgm:cxn modelId="{6C52F273-BAC6-4BBA-8284-507D284A1CF7}" type="presParOf" srcId="{99615D6B-7A6A-44A7-9995-5A1C15ECAB5B}" destId="{0F3DF4B1-3E19-4DB6-A655-26CC9AE97550}" srcOrd="2" destOrd="0" presId="urn:microsoft.com/office/officeart/2018/2/layout/IconVerticalSolidList"/>
    <dgm:cxn modelId="{A82A10B7-DC81-4B50-9173-1098D3898D82}" type="presParOf" srcId="{0F3DF4B1-3E19-4DB6-A655-26CC9AE97550}" destId="{27128FD3-DA3D-4436-8E87-0A207C8F1C16}" srcOrd="0" destOrd="0" presId="urn:microsoft.com/office/officeart/2018/2/layout/IconVerticalSolidList"/>
    <dgm:cxn modelId="{8CE98A95-0BD5-45EE-939A-C1C1176CB9FB}" type="presParOf" srcId="{0F3DF4B1-3E19-4DB6-A655-26CC9AE97550}" destId="{D2D71525-ABD3-4667-99C0-33667BFD7E12}" srcOrd="1" destOrd="0" presId="urn:microsoft.com/office/officeart/2018/2/layout/IconVerticalSolidList"/>
    <dgm:cxn modelId="{8FF2A863-B5A1-4C6C-87D2-E7E255EFCFF9}" type="presParOf" srcId="{0F3DF4B1-3E19-4DB6-A655-26CC9AE97550}" destId="{DF074B08-0B25-46F9-B9DD-1C3E7E23713B}" srcOrd="2" destOrd="0" presId="urn:microsoft.com/office/officeart/2018/2/layout/IconVerticalSolidList"/>
    <dgm:cxn modelId="{DF2B3186-AE64-4A31-A2C7-16489FE091F7}" type="presParOf" srcId="{0F3DF4B1-3E19-4DB6-A655-26CC9AE97550}" destId="{7D50569B-10C9-4A71-9CA6-3A099C8FB1D7}" srcOrd="3" destOrd="0" presId="urn:microsoft.com/office/officeart/2018/2/layout/IconVerticalSolidList"/>
    <dgm:cxn modelId="{72B5EDBC-A59C-4348-A43D-03173E6484A9}" type="presParOf" srcId="{99615D6B-7A6A-44A7-9995-5A1C15ECAB5B}" destId="{0183BA9C-1361-4E18-9073-CCAD00721496}" srcOrd="3" destOrd="0" presId="urn:microsoft.com/office/officeart/2018/2/layout/IconVerticalSolidList"/>
    <dgm:cxn modelId="{8DAE0D56-9792-4BB8-A97B-CC90326A6EDA}" type="presParOf" srcId="{99615D6B-7A6A-44A7-9995-5A1C15ECAB5B}" destId="{B5049DA9-230D-4A28-8A08-50EBDC3F1AF6}" srcOrd="4" destOrd="0" presId="urn:microsoft.com/office/officeart/2018/2/layout/IconVerticalSolidList"/>
    <dgm:cxn modelId="{EEB8AF1E-D2BA-4CFD-AD89-7DF19FDBFE2E}" type="presParOf" srcId="{B5049DA9-230D-4A28-8A08-50EBDC3F1AF6}" destId="{15587451-712B-4A66-A372-CDE4A7496484}" srcOrd="0" destOrd="0" presId="urn:microsoft.com/office/officeart/2018/2/layout/IconVerticalSolidList"/>
    <dgm:cxn modelId="{DB7C6135-FA48-4460-A95C-170F9162ADEE}" type="presParOf" srcId="{B5049DA9-230D-4A28-8A08-50EBDC3F1AF6}" destId="{88ED8B48-55A0-4AC3-BFEA-746C5E3A1948}" srcOrd="1" destOrd="0" presId="urn:microsoft.com/office/officeart/2018/2/layout/IconVerticalSolidList"/>
    <dgm:cxn modelId="{6B90B69C-DFF2-44BD-B1FF-200EE511C918}" type="presParOf" srcId="{B5049DA9-230D-4A28-8A08-50EBDC3F1AF6}" destId="{4F007D9B-DEFB-4E0E-B401-C4CB10D0E5CC}" srcOrd="2" destOrd="0" presId="urn:microsoft.com/office/officeart/2018/2/layout/IconVerticalSolidList"/>
    <dgm:cxn modelId="{E2333D62-1D46-4A39-9DA6-A262C582874E}" type="presParOf" srcId="{B5049DA9-230D-4A28-8A08-50EBDC3F1AF6}" destId="{F98F3320-59A0-491F-90F6-2FD8965E9A84}" srcOrd="3" destOrd="0" presId="urn:microsoft.com/office/officeart/2018/2/layout/IconVerticalSolidList"/>
    <dgm:cxn modelId="{29DC85EE-7DB2-440B-B964-378888690B4F}" type="presParOf" srcId="{99615D6B-7A6A-44A7-9995-5A1C15ECAB5B}" destId="{5C5AA727-66EA-4694-9E84-8954A2641125}" srcOrd="5" destOrd="0" presId="urn:microsoft.com/office/officeart/2018/2/layout/IconVerticalSolidList"/>
    <dgm:cxn modelId="{4BF5075E-BC76-47A3-8483-78E161548956}" type="presParOf" srcId="{99615D6B-7A6A-44A7-9995-5A1C15ECAB5B}" destId="{451ACFE5-C379-4F78-B0AA-3C556725F000}" srcOrd="6" destOrd="0" presId="urn:microsoft.com/office/officeart/2018/2/layout/IconVerticalSolidList"/>
    <dgm:cxn modelId="{7D17B265-1264-4554-8694-73443926861E}" type="presParOf" srcId="{451ACFE5-C379-4F78-B0AA-3C556725F000}" destId="{2C063FF4-BE4C-43E3-9766-E63C02AEE7A9}" srcOrd="0" destOrd="0" presId="urn:microsoft.com/office/officeart/2018/2/layout/IconVerticalSolidList"/>
    <dgm:cxn modelId="{0602F833-71E9-4919-BA70-5102A9C2A0BD}" type="presParOf" srcId="{451ACFE5-C379-4F78-B0AA-3C556725F000}" destId="{DF3E71AE-C307-4231-AD5D-7268BF9A7900}" srcOrd="1" destOrd="0" presId="urn:microsoft.com/office/officeart/2018/2/layout/IconVerticalSolidList"/>
    <dgm:cxn modelId="{3216CB98-0072-4ED0-834A-27ADA89C1B31}" type="presParOf" srcId="{451ACFE5-C379-4F78-B0AA-3C556725F000}" destId="{DB0191FC-F0BF-4FCF-9627-A0F0E78A0FF4}" srcOrd="2" destOrd="0" presId="urn:microsoft.com/office/officeart/2018/2/layout/IconVerticalSolidList"/>
    <dgm:cxn modelId="{F0587DC3-C1A5-42CA-8E41-F56ABE35998C}" type="presParOf" srcId="{451ACFE5-C379-4F78-B0AA-3C556725F000}" destId="{F1B8251C-6F0A-4082-9308-CE618E1A182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7A328-1D11-478C-8531-918F212E189D}">
      <dsp:nvSpPr>
        <dsp:cNvPr id="0" name=""/>
        <dsp:cNvSpPr/>
      </dsp:nvSpPr>
      <dsp:spPr>
        <a:xfrm>
          <a:off x="0" y="921079"/>
          <a:ext cx="6790606" cy="4750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Fluid Dynamics</a:t>
          </a:r>
          <a:r>
            <a:rPr lang="en-US" sz="1400" kern="1200"/>
            <a:t>: </a:t>
          </a:r>
          <a:r>
            <a:rPr lang="en-US" sz="1400" b="0" kern="1200"/>
            <a:t>Predict flow of air/water using Navier-Stokes equations</a:t>
          </a:r>
          <a:r>
            <a:rPr lang="en-US" sz="1400" kern="1200"/>
            <a:t>.</a:t>
          </a:r>
        </a:p>
      </dsp:txBody>
      <dsp:txXfrm>
        <a:off x="23189" y="944268"/>
        <a:ext cx="6744228" cy="428642"/>
      </dsp:txXfrm>
    </dsp:sp>
    <dsp:sp modelId="{C65D8F20-003F-4448-B4F8-11D9C571D4B1}">
      <dsp:nvSpPr>
        <dsp:cNvPr id="0" name=""/>
        <dsp:cNvSpPr/>
      </dsp:nvSpPr>
      <dsp:spPr>
        <a:xfrm>
          <a:off x="0" y="1436419"/>
          <a:ext cx="6790606" cy="475020"/>
        </a:xfrm>
        <a:prstGeom prst="roundRect">
          <a:avLst/>
        </a:prstGeom>
        <a:solidFill>
          <a:schemeClr val="accent2">
            <a:hueOff val="-366108"/>
            <a:satOff val="-105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Heat Transfer</a:t>
          </a:r>
          <a:r>
            <a:rPr lang="en-US" sz="1400" kern="1200" dirty="0"/>
            <a:t>: </a:t>
          </a:r>
          <a:r>
            <a:rPr lang="en-US" sz="1400" b="0" kern="1200" dirty="0"/>
            <a:t>Analyze temperature distribution.</a:t>
          </a:r>
          <a:endParaRPr lang="en-US" sz="1400" kern="1200" dirty="0"/>
        </a:p>
      </dsp:txBody>
      <dsp:txXfrm>
        <a:off x="23189" y="1459608"/>
        <a:ext cx="6744228" cy="428642"/>
      </dsp:txXfrm>
    </dsp:sp>
    <dsp:sp modelId="{FCD40212-346D-47F0-AEFB-CCD5F89502C4}">
      <dsp:nvSpPr>
        <dsp:cNvPr id="0" name=""/>
        <dsp:cNvSpPr/>
      </dsp:nvSpPr>
      <dsp:spPr>
        <a:xfrm>
          <a:off x="0" y="1951759"/>
          <a:ext cx="6790606" cy="475020"/>
        </a:xfrm>
        <a:prstGeom prst="roundRect">
          <a:avLst/>
        </a:prstGeom>
        <a:solidFill>
          <a:schemeClr val="accent2">
            <a:hueOff val="-732216"/>
            <a:satOff val="-209"/>
            <a:lumOff val="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Structural Analysis</a:t>
          </a:r>
          <a:r>
            <a:rPr lang="en-US" sz="1400" kern="1200" dirty="0"/>
            <a:t>: </a:t>
          </a:r>
          <a:r>
            <a:rPr lang="en-US" sz="1400" b="0" kern="1200" dirty="0"/>
            <a:t>Stress and strain in materials.</a:t>
          </a:r>
          <a:endParaRPr lang="en-US" sz="1400" kern="1200" dirty="0"/>
        </a:p>
      </dsp:txBody>
      <dsp:txXfrm>
        <a:off x="23189" y="1974948"/>
        <a:ext cx="6744228" cy="428642"/>
      </dsp:txXfrm>
    </dsp:sp>
    <dsp:sp modelId="{F48D2A1B-CBFC-42E4-BC80-5C7789C97171}">
      <dsp:nvSpPr>
        <dsp:cNvPr id="0" name=""/>
        <dsp:cNvSpPr/>
      </dsp:nvSpPr>
      <dsp:spPr>
        <a:xfrm>
          <a:off x="0" y="2467099"/>
          <a:ext cx="6790606" cy="475020"/>
        </a:xfrm>
        <a:prstGeom prst="roundRect">
          <a:avLst/>
        </a:prstGeom>
        <a:solidFill>
          <a:schemeClr val="accent2">
            <a:hueOff val="-1098324"/>
            <a:satOff val="-314"/>
            <a:lumOff val="5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Quantum Mechanics</a:t>
          </a:r>
          <a:r>
            <a:rPr lang="en-US" sz="1400" kern="1200"/>
            <a:t>: </a:t>
          </a:r>
          <a:r>
            <a:rPr lang="en-US" sz="1400" b="0" kern="1200"/>
            <a:t>Solve Schrödinger’s equation.</a:t>
          </a:r>
          <a:endParaRPr lang="en-US" sz="1400" kern="1200"/>
        </a:p>
      </dsp:txBody>
      <dsp:txXfrm>
        <a:off x="23189" y="2490288"/>
        <a:ext cx="6744228" cy="428642"/>
      </dsp:txXfrm>
    </dsp:sp>
    <dsp:sp modelId="{75F50816-40FE-47B2-92DA-89F62C87C9EC}">
      <dsp:nvSpPr>
        <dsp:cNvPr id="0" name=""/>
        <dsp:cNvSpPr/>
      </dsp:nvSpPr>
      <dsp:spPr>
        <a:xfrm>
          <a:off x="0" y="2982439"/>
          <a:ext cx="6790606" cy="475020"/>
        </a:xfrm>
        <a:prstGeom prst="roundRect">
          <a:avLst/>
        </a:prstGeom>
        <a:solidFill>
          <a:schemeClr val="accent2">
            <a:hueOff val="-1464432"/>
            <a:satOff val="-418"/>
            <a:lumOff val="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Inverse Problems</a:t>
          </a:r>
          <a:r>
            <a:rPr lang="en-US" sz="1400" kern="1200"/>
            <a:t>: </a:t>
          </a:r>
          <a:r>
            <a:rPr lang="en-US" sz="1400" b="0" kern="1200"/>
            <a:t>Discover hidden parameters from limited data.</a:t>
          </a:r>
          <a:endParaRPr lang="en-US" sz="1400" kern="1200"/>
        </a:p>
      </dsp:txBody>
      <dsp:txXfrm>
        <a:off x="23189" y="3005628"/>
        <a:ext cx="6744228" cy="4286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4D4D0A-A5CB-4CA3-87A9-76C939712BB9}">
      <dsp:nvSpPr>
        <dsp:cNvPr id="0" name=""/>
        <dsp:cNvSpPr/>
      </dsp:nvSpPr>
      <dsp:spPr>
        <a:xfrm>
          <a:off x="0" y="2157"/>
          <a:ext cx="6172412" cy="10933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BCF2E8-BBFA-4239-84C9-86F087533EA5}">
      <dsp:nvSpPr>
        <dsp:cNvPr id="0" name=""/>
        <dsp:cNvSpPr/>
      </dsp:nvSpPr>
      <dsp:spPr>
        <a:xfrm>
          <a:off x="330723" y="248150"/>
          <a:ext cx="601315" cy="6013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047FEE-C6CF-40EA-AB4E-064078D52C07}">
      <dsp:nvSpPr>
        <dsp:cNvPr id="0" name=""/>
        <dsp:cNvSpPr/>
      </dsp:nvSpPr>
      <dsp:spPr>
        <a:xfrm>
          <a:off x="1262763" y="2157"/>
          <a:ext cx="4909648" cy="1093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708" tIns="115708" rIns="115708" bIns="115708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Training is Slow</a:t>
          </a:r>
          <a:r>
            <a:rPr lang="en-US" sz="1700" kern="1200"/>
            <a:t>: Physics loss makes it tricky to optimize.</a:t>
          </a:r>
        </a:p>
      </dsp:txBody>
      <dsp:txXfrm>
        <a:off x="1262763" y="2157"/>
        <a:ext cx="4909648" cy="1093301"/>
      </dsp:txXfrm>
    </dsp:sp>
    <dsp:sp modelId="{27128FD3-DA3D-4436-8E87-0A207C8F1C16}">
      <dsp:nvSpPr>
        <dsp:cNvPr id="0" name=""/>
        <dsp:cNvSpPr/>
      </dsp:nvSpPr>
      <dsp:spPr>
        <a:xfrm>
          <a:off x="0" y="1368784"/>
          <a:ext cx="6172412" cy="10933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D71525-ABD3-4667-99C0-33667BFD7E12}">
      <dsp:nvSpPr>
        <dsp:cNvPr id="0" name=""/>
        <dsp:cNvSpPr/>
      </dsp:nvSpPr>
      <dsp:spPr>
        <a:xfrm>
          <a:off x="330723" y="1614777"/>
          <a:ext cx="601315" cy="6013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50569B-10C9-4A71-9CA6-3A099C8FB1D7}">
      <dsp:nvSpPr>
        <dsp:cNvPr id="0" name=""/>
        <dsp:cNvSpPr/>
      </dsp:nvSpPr>
      <dsp:spPr>
        <a:xfrm>
          <a:off x="1262763" y="1368784"/>
          <a:ext cx="4909648" cy="1093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708" tIns="115708" rIns="115708" bIns="115708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Accuracy Issues</a:t>
          </a:r>
          <a:r>
            <a:rPr lang="en-US" sz="1700" kern="1200"/>
            <a:t>: Struggles near boundaries or sharp changes.</a:t>
          </a:r>
        </a:p>
      </dsp:txBody>
      <dsp:txXfrm>
        <a:off x="1262763" y="1368784"/>
        <a:ext cx="4909648" cy="1093301"/>
      </dsp:txXfrm>
    </dsp:sp>
    <dsp:sp modelId="{15587451-712B-4A66-A372-CDE4A7496484}">
      <dsp:nvSpPr>
        <dsp:cNvPr id="0" name=""/>
        <dsp:cNvSpPr/>
      </dsp:nvSpPr>
      <dsp:spPr>
        <a:xfrm>
          <a:off x="0" y="2735411"/>
          <a:ext cx="6172412" cy="10933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ED8B48-55A0-4AC3-BFEA-746C5E3A1948}">
      <dsp:nvSpPr>
        <dsp:cNvPr id="0" name=""/>
        <dsp:cNvSpPr/>
      </dsp:nvSpPr>
      <dsp:spPr>
        <a:xfrm>
          <a:off x="330723" y="2981404"/>
          <a:ext cx="601315" cy="6013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8F3320-59A0-491F-90F6-2FD8965E9A84}">
      <dsp:nvSpPr>
        <dsp:cNvPr id="0" name=""/>
        <dsp:cNvSpPr/>
      </dsp:nvSpPr>
      <dsp:spPr>
        <a:xfrm>
          <a:off x="1262763" y="2735411"/>
          <a:ext cx="4909648" cy="1093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708" tIns="115708" rIns="115708" bIns="115708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High Computational Cost</a:t>
          </a:r>
          <a:r>
            <a:rPr lang="en-US" sz="1700" kern="1200"/>
            <a:t> for very large networks.</a:t>
          </a:r>
        </a:p>
      </dsp:txBody>
      <dsp:txXfrm>
        <a:off x="1262763" y="2735411"/>
        <a:ext cx="4909648" cy="1093301"/>
      </dsp:txXfrm>
    </dsp:sp>
    <dsp:sp modelId="{2C063FF4-BE4C-43E3-9766-E63C02AEE7A9}">
      <dsp:nvSpPr>
        <dsp:cNvPr id="0" name=""/>
        <dsp:cNvSpPr/>
      </dsp:nvSpPr>
      <dsp:spPr>
        <a:xfrm>
          <a:off x="0" y="4102038"/>
          <a:ext cx="6172412" cy="10933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3E71AE-C307-4231-AD5D-7268BF9A7900}">
      <dsp:nvSpPr>
        <dsp:cNvPr id="0" name=""/>
        <dsp:cNvSpPr/>
      </dsp:nvSpPr>
      <dsp:spPr>
        <a:xfrm>
          <a:off x="330723" y="4348031"/>
          <a:ext cx="601315" cy="60131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B8251C-6F0A-4082-9308-CE618E1A182D}">
      <dsp:nvSpPr>
        <dsp:cNvPr id="0" name=""/>
        <dsp:cNvSpPr/>
      </dsp:nvSpPr>
      <dsp:spPr>
        <a:xfrm>
          <a:off x="1262763" y="4102038"/>
          <a:ext cx="4909648" cy="1093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708" tIns="115708" rIns="115708" bIns="115708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Tuning Parameters</a:t>
          </a:r>
          <a:r>
            <a:rPr lang="en-US" sz="1700" kern="1200"/>
            <a:t>: Choosing the right network architecture.</a:t>
          </a:r>
        </a:p>
      </dsp:txBody>
      <dsp:txXfrm>
        <a:off x="1262763" y="4102038"/>
        <a:ext cx="4909648" cy="10933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12/15/2024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418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12/15/2024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361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12/15/2024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6712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12/15/2024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486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12/15/2024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686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12/15/2024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222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12/15/2024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33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12/15/2024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140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12/15/2024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238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12/15/2024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41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12/15/2024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551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12/15/2024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586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45F8234-3080-4C07-B575-B79541029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Math And Science Formulas">
            <a:extLst>
              <a:ext uri="{FF2B5EF4-FFF2-40B4-BE49-F238E27FC236}">
                <a16:creationId xmlns:a16="http://schemas.microsoft.com/office/drawing/2014/main" id="{29D35028-6357-F820-7357-BF9DFB7D28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B0E0466-9F2F-4C27-AE6F-953F891B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554430" y="1148464"/>
            <a:ext cx="4637567" cy="50191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79923-1B31-DA0A-E9FF-D810238DB9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97352" y="1479340"/>
            <a:ext cx="3351729" cy="3015280"/>
          </a:xfrm>
        </p:spPr>
        <p:txBody>
          <a:bodyPr anchor="b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3100"/>
              <a:t>Physics Informed Neural Networks (PINNs)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148479-A427-B460-22AA-92839D032A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97352" y="4500438"/>
            <a:ext cx="3351729" cy="1482698"/>
          </a:xfrm>
        </p:spPr>
        <p:txBody>
          <a:bodyPr anchor="t">
            <a:normAutofit/>
          </a:bodyPr>
          <a:lstStyle/>
          <a:p>
            <a:r>
              <a:rPr lang="en-US" sz="2000"/>
              <a:t>By: Gabriel Kret and Adin Sacho-Tanzer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F2DCBC-B44F-4E3C-871F-87CC2B8BD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5"/>
            <a:ext cx="6858002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3065B8-2E07-4810-B74C-42FD04091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1084456"/>
            <a:ext cx="4636008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529F17-FB87-4ECB-9485-C58500A1B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6109423"/>
            <a:ext cx="4636008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8223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31500"/>
            <a:ext cx="7534656" cy="511290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0904" y="-4078"/>
            <a:ext cx="4641096" cy="10565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7" y="1095508"/>
            <a:ext cx="4606533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B26FFE-CC0C-640D-ABB3-5BF92FFD8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03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>
                <a:solidFill>
                  <a:schemeClr val="bg1"/>
                </a:solidFill>
              </a:rPr>
              <a:t>PINNs vs Traditional Methods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5799E960-18AA-A8AD-AD60-FC25398D4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417665"/>
              </p:ext>
            </p:extLst>
          </p:nvPr>
        </p:nvGraphicFramePr>
        <p:xfrm>
          <a:off x="1218300" y="1176264"/>
          <a:ext cx="5312113" cy="4877996"/>
        </p:xfrm>
        <a:graphic>
          <a:graphicData uri="http://schemas.openxmlformats.org/drawingml/2006/table">
            <a:tbl>
              <a:tblPr/>
              <a:tblGrid>
                <a:gridCol w="1789373">
                  <a:extLst>
                    <a:ext uri="{9D8B030D-6E8A-4147-A177-3AD203B41FA5}">
                      <a16:colId xmlns:a16="http://schemas.microsoft.com/office/drawing/2014/main" val="1559758315"/>
                    </a:ext>
                  </a:extLst>
                </a:gridCol>
                <a:gridCol w="1887382">
                  <a:extLst>
                    <a:ext uri="{9D8B030D-6E8A-4147-A177-3AD203B41FA5}">
                      <a16:colId xmlns:a16="http://schemas.microsoft.com/office/drawing/2014/main" val="2795703801"/>
                    </a:ext>
                  </a:extLst>
                </a:gridCol>
                <a:gridCol w="1635358">
                  <a:extLst>
                    <a:ext uri="{9D8B030D-6E8A-4147-A177-3AD203B41FA5}">
                      <a16:colId xmlns:a16="http://schemas.microsoft.com/office/drawing/2014/main" val="3308992423"/>
                    </a:ext>
                  </a:extLst>
                </a:gridCol>
              </a:tblGrid>
              <a:tr h="745992">
                <a:tc>
                  <a:txBody>
                    <a:bodyPr/>
                    <a:lstStyle/>
                    <a:p>
                      <a:r>
                        <a:rPr lang="en-US" sz="2000" b="1"/>
                        <a:t>Feature</a:t>
                      </a:r>
                      <a:endParaRPr lang="en-US" sz="2000"/>
                    </a:p>
                  </a:txBody>
                  <a:tcPr marL="100810" marR="100810" marT="50405" marB="50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/>
                        <a:t>Traditional Methods</a:t>
                      </a:r>
                      <a:endParaRPr lang="en-US" sz="2000"/>
                    </a:p>
                  </a:txBody>
                  <a:tcPr marL="100810" marR="100810" marT="50405" marB="50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/>
                        <a:t>PINNs</a:t>
                      </a:r>
                      <a:endParaRPr lang="en-US" sz="2000"/>
                    </a:p>
                  </a:txBody>
                  <a:tcPr marL="100810" marR="100810" marT="50405" marB="50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1954346"/>
                  </a:ext>
                </a:extLst>
              </a:tr>
              <a:tr h="745992">
                <a:tc>
                  <a:txBody>
                    <a:bodyPr/>
                    <a:lstStyle/>
                    <a:p>
                      <a:r>
                        <a:rPr lang="en-US" sz="2000"/>
                        <a:t>Data Requirement</a:t>
                      </a:r>
                    </a:p>
                  </a:txBody>
                  <a:tcPr marL="100810" marR="100810" marT="50405" marB="50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More</a:t>
                      </a:r>
                    </a:p>
                  </a:txBody>
                  <a:tcPr marL="100810" marR="100810" marT="50405" marB="50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Less</a:t>
                      </a:r>
                    </a:p>
                  </a:txBody>
                  <a:tcPr marL="100810" marR="100810" marT="50405" marB="50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5515738"/>
                  </a:ext>
                </a:extLst>
              </a:tr>
              <a:tr h="745992">
                <a:tc>
                  <a:txBody>
                    <a:bodyPr/>
                    <a:lstStyle/>
                    <a:p>
                      <a:r>
                        <a:rPr lang="en-US" sz="2000" dirty="0"/>
                        <a:t>Scalability to Higher </a:t>
                      </a:r>
                      <a:r>
                        <a:rPr lang="en-US" sz="2000"/>
                        <a:t>Dimentions</a:t>
                      </a:r>
                      <a:endParaRPr lang="en-US" sz="2000" dirty="0"/>
                    </a:p>
                  </a:txBody>
                  <a:tcPr marL="100810" marR="100810" marT="50405" marB="50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Difficult</a:t>
                      </a:r>
                    </a:p>
                  </a:txBody>
                  <a:tcPr marL="100810" marR="100810" marT="50405" marB="50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Easier</a:t>
                      </a:r>
                    </a:p>
                  </a:txBody>
                  <a:tcPr marL="100810" marR="100810" marT="50405" marB="50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1790721"/>
                  </a:ext>
                </a:extLst>
              </a:tr>
              <a:tr h="745992">
                <a:tc>
                  <a:txBody>
                    <a:bodyPr/>
                    <a:lstStyle/>
                    <a:p>
                      <a:r>
                        <a:rPr lang="en-US" sz="2000"/>
                        <a:t>Speed</a:t>
                      </a:r>
                    </a:p>
                  </a:txBody>
                  <a:tcPr marL="100810" marR="100810" marT="50405" marB="50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Slow for large systems</a:t>
                      </a:r>
                    </a:p>
                  </a:txBody>
                  <a:tcPr marL="100810" marR="100810" marT="50405" marB="50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Training can be lengthy. faster after training</a:t>
                      </a:r>
                    </a:p>
                  </a:txBody>
                  <a:tcPr marL="100810" marR="100810" marT="50405" marB="50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0971925"/>
                  </a:ext>
                </a:extLst>
              </a:tr>
              <a:tr h="745992">
                <a:tc>
                  <a:txBody>
                    <a:bodyPr/>
                    <a:lstStyle/>
                    <a:p>
                      <a:r>
                        <a:rPr lang="en-US" sz="2000"/>
                        <a:t>Flexibility</a:t>
                      </a:r>
                    </a:p>
                  </a:txBody>
                  <a:tcPr marL="100810" marR="100810" marT="50405" marB="50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Mesh-dependent</a:t>
                      </a:r>
                    </a:p>
                  </a:txBody>
                  <a:tcPr marL="100810" marR="100810" marT="50405" marB="50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Mesh-free</a:t>
                      </a:r>
                    </a:p>
                  </a:txBody>
                  <a:tcPr marL="100810" marR="100810" marT="50405" marB="50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989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4377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363234-E0BA-4476-B051-D8D9FA506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70646"/>
            <a:ext cx="4062884" cy="57213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82DBB6-808F-C1F5-6A25-CB11FDB8A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59" y="1200863"/>
            <a:ext cx="3119717" cy="4306007"/>
          </a:xfrm>
        </p:spPr>
        <p:txBody>
          <a:bodyPr>
            <a:normAutofit/>
          </a:bodyPr>
          <a:lstStyle/>
          <a:p>
            <a:r>
              <a:rPr lang="en-US" sz="3100" b="1">
                <a:solidFill>
                  <a:schemeClr val="bg1"/>
                </a:solidFill>
              </a:rPr>
              <a:t>Applications of PINNs 🌍</a:t>
            </a:r>
            <a:br>
              <a:rPr lang="en-US" sz="3100" b="1">
                <a:solidFill>
                  <a:schemeClr val="bg1"/>
                </a:solidFill>
              </a:rPr>
            </a:br>
            <a:endParaRPr lang="en-US" sz="310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2FF329-3A87-4F66-BA01-91CD63C81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6572"/>
            <a:ext cx="4056987" cy="51328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20996" y="534650"/>
            <a:ext cx="8071002" cy="568327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A286C7-EFC7-4DFE-967A-7E37BA0F3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192001"/>
            <a:ext cx="1219200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C9F0E8-EF8B-43C1-9C77-E9DDAF1A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59990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9DC473-98F8-45DF-B136-EC0F0F4C6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70645"/>
            <a:ext cx="1219200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7E2F2FA-DFD5-13B5-2026-59A681DB40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3368476"/>
              </p:ext>
            </p:extLst>
          </p:nvPr>
        </p:nvGraphicFramePr>
        <p:xfrm>
          <a:off x="4757929" y="1164597"/>
          <a:ext cx="6790606" cy="4378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5206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A0C67-1F22-0313-9E27-CB173249B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Challenges of PINNs 🤔</a:t>
            </a:r>
            <a:br>
              <a:rPr lang="en-US" b="1"/>
            </a:b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CDDEAE-978B-9BBD-DBB3-F228F5A3981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76671" y="705113"/>
          <a:ext cx="6172412" cy="51974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9983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AAF2B-A2BC-9B95-DF48-36775BD9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Future of PINNs 🚀</a:t>
            </a:r>
            <a:br>
              <a:rPr lang="en-US" b="1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4892E-F65E-7523-324E-D816572D4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Hybrid PINNs: Combine PINNs with traditional solvers for better accuracy.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Enhanced Training: Use advanced optimizers for faster convergence.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Applications</a:t>
            </a:r>
            <a:r>
              <a:rPr lang="en-US"/>
              <a:t>: Weather prediction, real-time simulations, and more!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83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A1776-5E57-2DBC-1494-18BD35514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86144-4E10-6FB4-7DFC-9E48A40C9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PINNs combine physics and neural networks to solve complex problems.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Faster, scalable, and adaptable to many real-world scenarios.</a:t>
            </a:r>
          </a:p>
        </p:txBody>
      </p:sp>
    </p:spTree>
    <p:extLst>
      <p:ext uri="{BB962C8B-B14F-4D97-AF65-F5344CB8AC3E}">
        <p14:creationId xmlns:p14="http://schemas.microsoft.com/office/powerpoint/2010/main" val="3597143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DEB1CCE3-FB1D-471C-9AFE-D20E81E64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8256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4A1770-D44D-E450-6A4E-31750999B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622" y="1113327"/>
            <a:ext cx="4862811" cy="201948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What are PINNs?</a:t>
            </a: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60F38E87-6AF8-4488-B608-9FA2F57B4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ECC3B76D-CC6E-42D0-8666-2A2164AB5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355896"/>
            <a:ext cx="679399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32BA9D6C-8214-4E25-AF8B-48762AD8D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9" y="3419903"/>
            <a:ext cx="5789163" cy="343809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DBE9B8BD-472F-4F54-AC9D-101EE3496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7" name="Rectangle 2066">
            <a:extLst>
              <a:ext uri="{FF2B5EF4-FFF2-40B4-BE49-F238E27FC236}">
                <a16:creationId xmlns:a16="http://schemas.microsoft.com/office/drawing/2014/main" id="{0871A14F-64B0-4CCE-900E-695C55EFF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25689"/>
            <a:ext cx="679399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D2BEB-F322-3DCF-1E48-6B2FB4395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4622" y="3707541"/>
            <a:ext cx="5117253" cy="2505801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100" b="1" dirty="0"/>
              <a:t>PINNs = Neural Networks + Physical Laws</a:t>
            </a:r>
            <a:endParaRPr lang="en-US" sz="1100" dirty="0"/>
          </a:p>
          <a:p>
            <a:pPr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100" dirty="0"/>
              <a:t>Instead of training only on data, PINNs respect physical laws (like Newton’s laws, Navier-Stokes, Heat Equation).</a:t>
            </a:r>
          </a:p>
          <a:p>
            <a:pPr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100" b="1" dirty="0"/>
              <a:t>Why is this Cool?</a:t>
            </a:r>
            <a:endParaRPr lang="en-US" sz="1100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100" dirty="0"/>
              <a:t>They solve </a:t>
            </a:r>
            <a:r>
              <a:rPr lang="en-US" sz="1100" i="1" dirty="0"/>
              <a:t>complex equations</a:t>
            </a:r>
            <a:r>
              <a:rPr lang="en-US" sz="1100" dirty="0"/>
              <a:t> like Partial Differential Equations (PDEs).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100" dirty="0"/>
              <a:t>Less data? No problem! PINNs use </a:t>
            </a:r>
            <a:r>
              <a:rPr lang="en-US" sz="1100" i="1" dirty="0"/>
              <a:t>prior knowledge</a:t>
            </a:r>
            <a:r>
              <a:rPr lang="en-US" sz="1100" dirty="0"/>
              <a:t> of physics.</a:t>
            </a:r>
          </a:p>
        </p:txBody>
      </p:sp>
      <p:sp>
        <p:nvSpPr>
          <p:cNvPr id="2069" name="Rectangle 2068">
            <a:extLst>
              <a:ext uri="{FF2B5EF4-FFF2-40B4-BE49-F238E27FC236}">
                <a16:creationId xmlns:a16="http://schemas.microsoft.com/office/drawing/2014/main" id="{0FDBC76A-295F-4635-A28D-ADA24F38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So, what is a physics-informed neural network? - Ben Moseley">
            <a:extLst>
              <a:ext uri="{FF2B5EF4-FFF2-40B4-BE49-F238E27FC236}">
                <a16:creationId xmlns:a16="http://schemas.microsoft.com/office/drawing/2014/main" id="{4BCE6031-52A6-D70F-394E-0CB52D4E4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15722" y="2323279"/>
            <a:ext cx="5210687" cy="205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439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A4E7B50-D68C-43EB-930F-EA442A13A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11DA2B-4CF7-4A57-82AC-FA120DE44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037230"/>
            <a:ext cx="9158373" cy="507517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D715D-6EF3-28FC-D7DA-CF0F06CB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475399"/>
            <a:ext cx="7610536" cy="1140580"/>
          </a:xfrm>
        </p:spPr>
        <p:txBody>
          <a:bodyPr>
            <a:normAutofit/>
          </a:bodyPr>
          <a:lstStyle/>
          <a:p>
            <a:r>
              <a:rPr lang="en-US"/>
              <a:t>Why Do We Need PINNs?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822754-E01B-4742-88B9-BE0984BAF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4471" y="-4078"/>
            <a:ext cx="3027529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304E59-B4DC-4CA3-89F1-5C88000EB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1420" y="6167615"/>
            <a:ext cx="3027529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CF7BFC-0A02-4106-88A8-CCC0D9444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9201530" cy="7345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1079DE-42AC-4D2A-8027-2E9A51B36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4472" y="1052464"/>
            <a:ext cx="3027528" cy="5115151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7C5BBA-BBE2-4821-96CF-38FC49570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5E2BFBB-FC35-E070-AD26-C6486F574C3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87179" y="2743995"/>
            <a:ext cx="7610536" cy="30305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285750" marR="0" lvl="0" defTabSz="914400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effectLst/>
              </a:rPr>
              <a:t>Classical Methods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 (Finite Difference, Finite Element):</a:t>
            </a:r>
          </a:p>
          <a:p>
            <a:pPr marL="285750" marR="0" lvl="0" defTabSz="914400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Accurate, but </a:t>
            </a:r>
            <a:r>
              <a:rPr kumimoji="0" lang="en-US" altLang="en-US" sz="1300" i="0" u="none" strike="noStrike" cap="none" normalizeH="0" baseline="0" dirty="0">
                <a:ln>
                  <a:noFill/>
                </a:ln>
                <a:effectLst/>
              </a:rPr>
              <a:t>expensive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 and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effectLst/>
              </a:rPr>
              <a:t>slow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 for complex problems.</a:t>
            </a:r>
          </a:p>
          <a:p>
            <a:pPr marL="285750" marR="0" lvl="0" defTabSz="914400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Struggle in high dimensions.</a:t>
            </a:r>
          </a:p>
          <a:p>
            <a:pPr marL="285750" marR="0" lvl="0" defTabSz="914400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effectLst/>
              </a:rPr>
              <a:t>Machine Learning (ML)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:</a:t>
            </a:r>
          </a:p>
          <a:p>
            <a:pPr marL="285750" lvl="1" eaLnBrk="0" fontAlgn="base" hangingPunct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Fast but ignores physics (might break the laws of motion!).</a:t>
            </a:r>
          </a:p>
          <a:p>
            <a:pPr marL="285750" marR="0" lvl="0" defTabSz="914400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effectLst/>
              </a:rPr>
              <a:t>PINNs to the Rescue!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</a:endParaRPr>
          </a:p>
          <a:p>
            <a:pPr marL="285750" marR="0" lvl="0" defTabSz="914400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Combines a standard Neural Networks speed with (</a:t>
            </a:r>
            <a:r>
              <a:rPr lang="en-US" altLang="en-US" sz="1300" b="0" dirty="0"/>
              <a:t>potentially) more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</a:rPr>
              <a:t>accuracy by enforcing physical laws and theory.</a:t>
            </a:r>
          </a:p>
          <a:p>
            <a:pPr marL="285750" marR="0" lvl="0" defTabSz="914400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167A8C-FFEF-4D1B-8459-E2BB5C04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A3DFBE-30A6-4BDE-9238-14F3652B4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80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2FF329-3A87-4F66-BA01-91CD63C81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4420926" cy="6838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ormulas written on a blackboard">
            <a:extLst>
              <a:ext uri="{FF2B5EF4-FFF2-40B4-BE49-F238E27FC236}">
                <a16:creationId xmlns:a16="http://schemas.microsoft.com/office/drawing/2014/main" id="{8B2D9F64-F93C-695F-8156-0ADB1C4FB4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494" r="24293"/>
          <a:stretch/>
        </p:blipFill>
        <p:spPr>
          <a:xfrm>
            <a:off x="20" y="719747"/>
            <a:ext cx="4458058" cy="53896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146359"/>
            <a:ext cx="4426072" cy="71164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26076" y="748578"/>
            <a:ext cx="7765922" cy="541903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6345D3-13A9-825D-ED17-FE5881122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472" y="1056362"/>
            <a:ext cx="6627226" cy="1154102"/>
          </a:xfrm>
        </p:spPr>
        <p:txBody>
          <a:bodyPr>
            <a:normAutofit/>
          </a:bodyPr>
          <a:lstStyle/>
          <a:p>
            <a:r>
              <a:rPr lang="en-US" b="1"/>
              <a:t>How Do PINNs Work?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8774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21D8C-7C88-9D5A-8672-9E07802C7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857" y="2268656"/>
            <a:ext cx="6627226" cy="3505938"/>
          </a:xfrm>
        </p:spPr>
        <p:txBody>
          <a:bodyPr anchor="t">
            <a:normAutofit/>
          </a:bodyPr>
          <a:lstStyle/>
          <a:p>
            <a:pPr>
              <a:lnSpc>
                <a:spcPct val="130000"/>
              </a:lnSpc>
              <a:buFont typeface="+mj-lt"/>
              <a:buAutoNum type="arabicPeriod"/>
            </a:pPr>
            <a:r>
              <a:rPr lang="en-US" sz="1100" b="1" dirty="0"/>
              <a:t>Inputs</a:t>
            </a:r>
            <a:r>
              <a:rPr lang="en-US" sz="1100" dirty="0"/>
              <a:t>: </a:t>
            </a:r>
            <a:r>
              <a:rPr lang="en-US" sz="1100" b="0" dirty="0"/>
              <a:t>Space (x, y, z), Time (t) and any other physical quantity needed for the PDE solution.</a:t>
            </a:r>
          </a:p>
          <a:p>
            <a:pPr>
              <a:lnSpc>
                <a:spcPct val="130000"/>
              </a:lnSpc>
              <a:buFont typeface="+mj-lt"/>
              <a:buAutoNum type="arabicPeriod"/>
            </a:pPr>
            <a:r>
              <a:rPr lang="en-US" sz="1100" b="1" dirty="0"/>
              <a:t>Outputs</a:t>
            </a:r>
            <a:r>
              <a:rPr lang="en-US" sz="1100" dirty="0"/>
              <a:t>: </a:t>
            </a:r>
            <a:r>
              <a:rPr lang="en-US" sz="1100" b="0" dirty="0"/>
              <a:t>Approximate the solution to PDEs (e.g., temperature, velocity).</a:t>
            </a:r>
          </a:p>
          <a:p>
            <a:pPr>
              <a:lnSpc>
                <a:spcPct val="130000"/>
              </a:lnSpc>
              <a:buFont typeface="+mj-lt"/>
              <a:buAutoNum type="arabicPeriod"/>
            </a:pPr>
            <a:r>
              <a:rPr lang="en-US" sz="1100" b="1" dirty="0"/>
              <a:t>Loss Function</a:t>
            </a:r>
            <a:r>
              <a:rPr lang="en-US" sz="1100" dirty="0"/>
              <a:t>:</a:t>
            </a:r>
          </a:p>
          <a:p>
            <a:pPr marL="742950" lvl="1" indent="-285750">
              <a:lnSpc>
                <a:spcPct val="130000"/>
              </a:lnSpc>
              <a:buFont typeface="+mj-lt"/>
              <a:buAutoNum type="arabicPeriod"/>
            </a:pPr>
            <a:r>
              <a:rPr lang="en-US" sz="1100" dirty="0"/>
              <a:t>Data Loss (matches known data).</a:t>
            </a:r>
          </a:p>
          <a:p>
            <a:pPr marL="742950" lvl="1" indent="-285750">
              <a:lnSpc>
                <a:spcPct val="130000"/>
              </a:lnSpc>
              <a:buFont typeface="+mj-lt"/>
              <a:buAutoNum type="arabicPeriod"/>
            </a:pPr>
            <a:r>
              <a:rPr lang="en-US" sz="1100" dirty="0"/>
              <a:t>Physics/PDE Loss: Residual error in the governing PDEs (enforces physical laws).</a:t>
            </a:r>
          </a:p>
          <a:p>
            <a:pPr marL="742950" lvl="1" indent="-285750">
              <a:lnSpc>
                <a:spcPct val="130000"/>
              </a:lnSpc>
              <a:buFont typeface="+mj-lt"/>
              <a:buAutoNum type="arabicPeriod"/>
            </a:pPr>
            <a:r>
              <a:rPr lang="en-US" sz="1100" dirty="0"/>
              <a:t>Boundary Condition Loss: Error in boundary conditions</a:t>
            </a:r>
          </a:p>
          <a:p>
            <a:pPr>
              <a:lnSpc>
                <a:spcPct val="130000"/>
              </a:lnSpc>
              <a:buFont typeface="+mj-lt"/>
              <a:buAutoNum type="arabicPeriod"/>
            </a:pPr>
            <a:r>
              <a:rPr lang="en-US" sz="1100" b="1" dirty="0"/>
              <a:t>Training</a:t>
            </a:r>
            <a:r>
              <a:rPr lang="en-US" sz="1100" dirty="0"/>
              <a:t>: </a:t>
            </a:r>
            <a:r>
              <a:rPr lang="en-US" sz="1100" b="0" dirty="0"/>
              <a:t>Adjust weights in the neural network to minimize the combined loss.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94069" y="6167615"/>
            <a:ext cx="77948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592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3B93-4D19-47C9-8998-57FA8AB89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 - Heat Equation 🔥</a:t>
            </a:r>
            <a:br>
              <a:rPr lang="en-US" b="1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43220-A586-6513-1B5A-2BFB2E5F3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280" y="705113"/>
            <a:ext cx="7538720" cy="519749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What is it?</a:t>
            </a:r>
            <a:r>
              <a:rPr lang="en-US" dirty="0"/>
              <a:t>: </a:t>
            </a:r>
            <a:r>
              <a:rPr lang="en-US" b="0" dirty="0"/>
              <a:t>Describes how heat spreads over time. </a:t>
            </a:r>
          </a:p>
          <a:p>
            <a:endParaRPr lang="en-US" b="0" dirty="0"/>
          </a:p>
          <a:p>
            <a:endParaRPr lang="en-US" b="0" dirty="0"/>
          </a:p>
          <a:p>
            <a:r>
              <a:rPr lang="en-US" dirty="0"/>
              <a:t>(Where u is temperature, c is thermal diffusivity).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Classical Approach</a:t>
            </a:r>
            <a:r>
              <a:rPr lang="en-US" dirty="0"/>
              <a:t>: </a:t>
            </a:r>
            <a:r>
              <a:rPr lang="en-US" b="0" dirty="0"/>
              <a:t>Numerical solution for Heat Equation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PINNs</a:t>
            </a:r>
            <a:r>
              <a:rPr lang="en-US" dirty="0"/>
              <a:t>: </a:t>
            </a:r>
            <a:r>
              <a:rPr lang="en-US" b="0" dirty="0"/>
              <a:t>Use a neural network to approximate u and satisfy the equation everywhere.</a:t>
            </a:r>
          </a:p>
          <a:p>
            <a:endParaRPr lang="en-US" dirty="0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C66CF502-9566-D16B-7CBB-466EB8ECB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41114"/>
            <a:ext cx="4494287" cy="80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82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485B436-EA73-6F91-82E0-5DA2B7F8C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678112"/>
          </a:xfrm>
        </p:spPr>
        <p:txBody>
          <a:bodyPr>
            <a:normAutofit/>
          </a:bodyPr>
          <a:lstStyle/>
          <a:p>
            <a:r>
              <a:rPr lang="en-US" sz="1600" dirty="0"/>
              <a:t>Analytical Solution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279FD2F-F004-D2F2-D808-5DA4CD97ED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Pinn’s IC, BC, &amp; PDE Error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D188E1C-344D-1FD5-D07A-721BA4FC8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87599"/>
            <a:ext cx="4648200" cy="229208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PINNs vs. Standard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D882C9-2D1C-1A0D-3EFB-10F3787CE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69" y="0"/>
            <a:ext cx="4258269" cy="1181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78A946-C6F5-C014-D02D-DFD477079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467" y="4226680"/>
            <a:ext cx="3448531" cy="10383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B7F99E-3310-D6BF-8918-AB818864E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8020" y="5333254"/>
            <a:ext cx="2715004" cy="4953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207E3B-3E8B-ABA1-BB64-275E06C99D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0973" y="4689406"/>
            <a:ext cx="2505425" cy="857370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C4E33507-19EA-38B6-0368-C20C3BE922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6325890" y="1708883"/>
            <a:ext cx="4267796" cy="8764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B50C38F-7A00-5FF9-1250-6E67302124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595" y="2856662"/>
            <a:ext cx="4165443" cy="401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87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4EE865D-5A59-4DD1-A94D-A8DBE4A9E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23EFB5-5855-497F-AC57-6C194148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84551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33B3FA-E029-A5A6-9678-08E054C96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871" y="326522"/>
            <a:ext cx="3775251" cy="29885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DF6BA0-399C-B54F-DEF9-C11C863922AA}"/>
              </a:ext>
            </a:extLst>
          </p:cNvPr>
          <p:cNvSpPr txBox="1"/>
          <p:nvPr/>
        </p:nvSpPr>
        <p:spPr>
          <a:xfrm>
            <a:off x="301127" y="-23862"/>
            <a:ext cx="357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After 200 Epochs: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123160-2F31-1B81-E21D-1D4D94493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9738" y="3770684"/>
            <a:ext cx="6851721" cy="29804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0A98E4-69FA-AB4D-95E7-51E833922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39" y="321607"/>
            <a:ext cx="6851721" cy="29906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C5D0BB9-261D-AD21-B609-710BF9C41FFC}"/>
              </a:ext>
            </a:extLst>
          </p:cNvPr>
          <p:cNvSpPr txBox="1"/>
          <p:nvPr/>
        </p:nvSpPr>
        <p:spPr>
          <a:xfrm>
            <a:off x="449739" y="3401352"/>
            <a:ext cx="357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After 2000 Epochs: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42482ED-2875-DD1F-C089-864CE221E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6871" y="3749183"/>
            <a:ext cx="3778009" cy="299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23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BDE9F-6B33-31D3-C093-82D295A62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-598754"/>
            <a:ext cx="4424214" cy="5197498"/>
          </a:xfrm>
        </p:spPr>
        <p:txBody>
          <a:bodyPr/>
          <a:lstStyle/>
          <a:p>
            <a:r>
              <a:rPr lang="en-US" dirty="0"/>
              <a:t>Example 2- Fluid Flow in Lid-Driven Cavity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61C67-A0F0-E792-B92A-03330E4AD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8716" y="341432"/>
            <a:ext cx="6172412" cy="2129468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Lid-driven cavity- 2D fluid flow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Fluid is stationary relative to walls on sides and bottom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Fluid has some x-velocity on top (driven by lid)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6195FA-E32D-526E-F993-1EC512E91EC4}"/>
              </a:ext>
            </a:extLst>
          </p:cNvPr>
          <p:cNvSpPr txBox="1"/>
          <p:nvPr/>
        </p:nvSpPr>
        <p:spPr>
          <a:xfrm>
            <a:off x="8034203" y="6239569"/>
            <a:ext cx="40665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Image source: https://www.researchgate.net/figure/Boundary-Conditions-for-the-Lid-driven-Cavity_fig2_260840120</a:t>
            </a:r>
          </a:p>
        </p:txBody>
      </p:sp>
      <p:pic>
        <p:nvPicPr>
          <p:cNvPr id="6" name="Content Placeholder 5" descr="A diagram of a weather forecast&#10;&#10;Description automatically generated with medium confidence">
            <a:extLst>
              <a:ext uri="{FF2B5EF4-FFF2-40B4-BE49-F238E27FC236}">
                <a16:creationId xmlns:a16="http://schemas.microsoft.com/office/drawing/2014/main" id="{87F66E6A-1DFB-CEDC-FD47-9627D6E38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12" y="3866232"/>
            <a:ext cx="3714486" cy="2650336"/>
          </a:xfrm>
          <a:prstGeom prst="rect">
            <a:avLst/>
          </a:prstGeom>
        </p:spPr>
      </p:pic>
      <p:pic>
        <p:nvPicPr>
          <p:cNvPr id="8" name="Picture 2" descr="Boundary Conditions for the Lid-driven Cavity | Download Scientific Diagram">
            <a:extLst>
              <a:ext uri="{FF2B5EF4-FFF2-40B4-BE49-F238E27FC236}">
                <a16:creationId xmlns:a16="http://schemas.microsoft.com/office/drawing/2014/main" id="{BCCCAC71-CC6A-7F40-38AA-15788C867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972" y="2724988"/>
            <a:ext cx="3771900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403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5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09" name="Rectangle 4108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1" name="Rectangle 4110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31500"/>
            <a:ext cx="7534656" cy="511290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3" name="Rectangle 4112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0904" y="-4078"/>
            <a:ext cx="4641096" cy="10565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5" name="Rectangle 4114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B3404FC-B738-FDAC-115B-D245E4CB04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41489" y="1604943"/>
            <a:ext cx="7626955" cy="396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7" name="Rectangle 4116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7" y="1095508"/>
            <a:ext cx="4606533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DAB780-1FB3-382A-67A5-F2199E3FA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03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>
                <a:solidFill>
                  <a:schemeClr val="bg1"/>
                </a:solidFill>
              </a:rPr>
              <a:t>Solution comparison</a:t>
            </a:r>
          </a:p>
        </p:txBody>
      </p:sp>
      <p:sp>
        <p:nvSpPr>
          <p:cNvPr id="4119" name="Rectangle 4118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1" name="Rectangle 4120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C69F71-6429-DFD8-A929-C26D386A98B9}"/>
              </a:ext>
            </a:extLst>
          </p:cNvPr>
          <p:cNvSpPr txBox="1"/>
          <p:nvPr/>
        </p:nvSpPr>
        <p:spPr>
          <a:xfrm>
            <a:off x="0" y="5724028"/>
            <a:ext cx="6982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Source: </a:t>
            </a:r>
            <a:r>
              <a:rPr lang="en-US" sz="800" b="0" i="0">
                <a:solidFill>
                  <a:srgbClr val="070000"/>
                </a:solidFill>
                <a:effectLst/>
                <a:latin typeface="Verdana" panose="020B0604030504040204" pitchFamily="34" charset="0"/>
              </a:rPr>
              <a:t>Jay P. Narain , Lid Driven Cavity Flow: Review and Future Trends, </a:t>
            </a:r>
            <a:r>
              <a:rPr lang="en-US" sz="800" b="0" i="1">
                <a:solidFill>
                  <a:srgbClr val="070000"/>
                </a:solidFill>
                <a:effectLst/>
                <a:latin typeface="Verdana" panose="020B0604030504040204" pitchFamily="34" charset="0"/>
              </a:rPr>
              <a:t>American Journal of Fluid Dynamics</a:t>
            </a:r>
            <a:r>
              <a:rPr lang="en-US" sz="800" b="0" i="0">
                <a:solidFill>
                  <a:srgbClr val="070000"/>
                </a:solidFill>
                <a:effectLst/>
                <a:latin typeface="Verdana" panose="020B0604030504040204" pitchFamily="34" charset="0"/>
              </a:rPr>
              <a:t>, Vol. 12 No. 1, 2022, pp. 1-15. </a:t>
            </a:r>
            <a:r>
              <a:rPr lang="en-US" sz="800" b="0" i="0" err="1">
                <a:solidFill>
                  <a:srgbClr val="070000"/>
                </a:solidFill>
                <a:effectLst/>
                <a:latin typeface="Verdana" panose="020B0604030504040204" pitchFamily="34" charset="0"/>
              </a:rPr>
              <a:t>doi</a:t>
            </a:r>
            <a:r>
              <a:rPr lang="en-US" sz="800" b="0" i="0">
                <a:solidFill>
                  <a:srgbClr val="070000"/>
                </a:solidFill>
                <a:effectLst/>
                <a:latin typeface="Verdana" panose="020B0604030504040204" pitchFamily="34" charset="0"/>
              </a:rPr>
              <a:t>: 10.5923/j.ajfd.20221201.01.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865794483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AnalogousFromRegularSeedLeftStep">
      <a:dk1>
        <a:srgbClr val="000000"/>
      </a:dk1>
      <a:lt1>
        <a:srgbClr val="FFFFFF"/>
      </a:lt1>
      <a:dk2>
        <a:srgbClr val="242641"/>
      </a:dk2>
      <a:lt2>
        <a:srgbClr val="E2E8E6"/>
      </a:lt2>
      <a:accent1>
        <a:srgbClr val="C34D6C"/>
      </a:accent1>
      <a:accent2>
        <a:srgbClr val="B13B8C"/>
      </a:accent2>
      <a:accent3>
        <a:srgbClr val="B84DC3"/>
      </a:accent3>
      <a:accent4>
        <a:srgbClr val="743BB1"/>
      </a:accent4>
      <a:accent5>
        <a:srgbClr val="554DC3"/>
      </a:accent5>
      <a:accent6>
        <a:srgbClr val="3B64B1"/>
      </a:accent6>
      <a:hlink>
        <a:srgbClr val="319379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4210</TotalTime>
  <Words>604</Words>
  <Application>Microsoft Office PowerPoint</Application>
  <PresentationFormat>Widescreen</PresentationFormat>
  <Paragraphs>77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Meiryo</vt:lpstr>
      <vt:lpstr>Arial</vt:lpstr>
      <vt:lpstr>Corbel</vt:lpstr>
      <vt:lpstr>Verdana</vt:lpstr>
      <vt:lpstr>ShojiVTI</vt:lpstr>
      <vt:lpstr>Physics Informed Neural Networks (PINNs)</vt:lpstr>
      <vt:lpstr>What are PINNs?</vt:lpstr>
      <vt:lpstr>Why Do We Need PINNs?</vt:lpstr>
      <vt:lpstr>How Do PINNs Work? </vt:lpstr>
      <vt:lpstr>Example - Heat Equation 🔥 </vt:lpstr>
      <vt:lpstr>PINNs vs. Standard Analysis</vt:lpstr>
      <vt:lpstr>PowerPoint Presentation</vt:lpstr>
      <vt:lpstr>Example 2- Fluid Flow in Lid-Driven Cavity</vt:lpstr>
      <vt:lpstr>Solution comparison</vt:lpstr>
      <vt:lpstr>PINNs vs Traditional Methods</vt:lpstr>
      <vt:lpstr>Applications of PINNs 🌍 </vt:lpstr>
      <vt:lpstr>Challenges of PINNs 🤔 </vt:lpstr>
      <vt:lpstr>Future of PINNs 🚀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Gabriel Kret</dc:creator>
  <cp:lastModifiedBy>Gabriel Kret</cp:lastModifiedBy>
  <cp:revision>3</cp:revision>
  <dcterms:created xsi:type="dcterms:W3CDTF">2024-12-13T16:20:48Z</dcterms:created>
  <dcterms:modified xsi:type="dcterms:W3CDTF">2024-12-18T04:39:59Z</dcterms:modified>
</cp:coreProperties>
</file>